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5143500" cx="9144000"/>
  <p:notesSz cx="6858000" cy="9144000"/>
  <p:embeddedFontLst>
    <p:embeddedFont>
      <p:font typeface="Ubuntu"/>
      <p:regular r:id="rId38"/>
      <p:bold r:id="rId39"/>
      <p:italic r:id="rId40"/>
      <p:boldItalic r:id="rId41"/>
    </p:embeddedFont>
    <p:embeddedFont>
      <p:font typeface="Patua One"/>
      <p:regular r:id="rId42"/>
    </p:embeddedFont>
    <p:embeddedFont>
      <p:font typeface="Capriola"/>
      <p:regular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FF77FA04-146B-4EF1-8014-AA812A0153BD}">
  <a:tblStyle styleId="{FF77FA04-146B-4EF1-8014-AA812A0153BD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Ubuntu-italic.fntdata"/><Relationship Id="rId20" Type="http://schemas.openxmlformats.org/officeDocument/2006/relationships/slide" Target="slides/slide15.xml"/><Relationship Id="rId42" Type="http://schemas.openxmlformats.org/officeDocument/2006/relationships/font" Target="fonts/PatuaOne-regular.fntdata"/><Relationship Id="rId41" Type="http://schemas.openxmlformats.org/officeDocument/2006/relationships/font" Target="fonts/Ubuntu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schemas.openxmlformats.org/officeDocument/2006/relationships/font" Target="fonts/Capriola-regular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font" Target="fonts/Ubuntu-bold.fntdata"/><Relationship Id="rId16" Type="http://schemas.openxmlformats.org/officeDocument/2006/relationships/slide" Target="slides/slide11.xml"/><Relationship Id="rId38" Type="http://schemas.openxmlformats.org/officeDocument/2006/relationships/font" Target="fonts/Ubuntu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Shape 2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Shape 2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Shape 2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Shape 2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Shape 2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Shape 2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Shape 2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Shape 2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Shape 2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Shape 2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Shape 3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Shape 3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Shape 3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51" name="Shape 51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15" name="Shape 1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0" name="Shape 2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6" name="Shape 26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9" name="Shape 2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34" name="Shape 3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37" name="Shape 3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Shape 41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47" name="Shape 4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0.png"/><Relationship Id="rId4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1.png"/><Relationship Id="rId4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5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jpg"/><Relationship Id="rId4" Type="http://schemas.openxmlformats.org/officeDocument/2006/relationships/image" Target="../media/image14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0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3.jpg"/><Relationship Id="rId4" Type="http://schemas.openxmlformats.org/officeDocument/2006/relationships/image" Target="../media/image2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://drive.google.com/file/d/1AaNR_qgpUZeJ0qtdtbvnp21SbLsMiMZY/view" TargetMode="External"/><Relationship Id="rId4" Type="http://schemas.openxmlformats.org/officeDocument/2006/relationships/image" Target="../media/image15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hyperlink" Target="http://drive.google.com/file/d/0B6Nv1SVFZqO8QTZUS25BNlpQOEU/view" TargetMode="External"/><Relationship Id="rId5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/>
        </p:nvSpPr>
        <p:spPr>
          <a:xfrm>
            <a:off x="0" y="3174150"/>
            <a:ext cx="914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5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Temperatura</a:t>
            </a:r>
            <a:endParaRPr sz="5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8" name="Shape 58"/>
          <p:cNvSpPr/>
          <p:nvPr/>
        </p:nvSpPr>
        <p:spPr>
          <a:xfrm>
            <a:off x="6825" y="0"/>
            <a:ext cx="9144000" cy="10452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Shape 59"/>
          <p:cNvSpPr txBox="1"/>
          <p:nvPr/>
        </p:nvSpPr>
        <p:spPr>
          <a:xfrm>
            <a:off x="403000" y="6825"/>
            <a:ext cx="623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2 - Físico </a:t>
            </a: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Teórico - E</a:t>
            </a: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xperimental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60" name="Shape 60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782275" y="281761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Shape 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7075" y="1718655"/>
            <a:ext cx="2143500" cy="150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/>
        </p:nvSpPr>
        <p:spPr>
          <a:xfrm>
            <a:off x="-6825" y="-6825"/>
            <a:ext cx="9144000" cy="819600"/>
          </a:xfrm>
          <a:prstGeom prst="rect">
            <a:avLst/>
          </a:prstGeom>
          <a:solidFill>
            <a:srgbClr val="0667B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297FF"/>
              </a:solidFill>
            </a:endParaRPr>
          </a:p>
        </p:txBody>
      </p:sp>
      <p:sp>
        <p:nvSpPr>
          <p:cNvPr id="161" name="Shape 161"/>
          <p:cNvSpPr txBox="1"/>
          <p:nvPr>
            <p:ph idx="4294967295" type="title"/>
          </p:nvPr>
        </p:nvSpPr>
        <p:spPr>
          <a:xfrm>
            <a:off x="0" y="147075"/>
            <a:ext cx="9144000" cy="32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chemeClr val="lt1"/>
                </a:solidFill>
              </a:rPr>
              <a:t>Records de temperatura en la Tierra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162" name="Shape 162"/>
          <p:cNvSpPr txBox="1"/>
          <p:nvPr>
            <p:ph idx="4294967295" type="body"/>
          </p:nvPr>
        </p:nvSpPr>
        <p:spPr>
          <a:xfrm>
            <a:off x="5027425" y="1838100"/>
            <a:ext cx="4206000" cy="32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b="1" lang="es" sz="2400">
                <a:solidFill>
                  <a:srgbClr val="CC0000"/>
                </a:solidFill>
              </a:rPr>
              <a:t>Temperatura más alta</a:t>
            </a:r>
            <a:endParaRPr b="1" sz="2400">
              <a:solidFill>
                <a:srgbClr val="CC0000"/>
              </a:solidFill>
            </a:endParaRPr>
          </a:p>
        </p:txBody>
      </p:sp>
      <p:sp>
        <p:nvSpPr>
          <p:cNvPr id="163" name="Shape 163"/>
          <p:cNvSpPr txBox="1"/>
          <p:nvPr/>
        </p:nvSpPr>
        <p:spPr>
          <a:xfrm>
            <a:off x="5104700" y="2535025"/>
            <a:ext cx="3896100" cy="13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Ubuntu"/>
                <a:ea typeface="Ubuntu"/>
                <a:cs typeface="Ubuntu"/>
                <a:sym typeface="Ubuntu"/>
              </a:rPr>
              <a:t>Ahvaz</a:t>
            </a:r>
            <a:r>
              <a:rPr b="1" lang="es">
                <a:latin typeface="Ubuntu"/>
                <a:ea typeface="Ubuntu"/>
                <a:cs typeface="Ubuntu"/>
                <a:sym typeface="Ubuntu"/>
              </a:rPr>
              <a:t>, Irán</a:t>
            </a:r>
            <a:endParaRPr b="1"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Ubuntu"/>
                <a:ea typeface="Ubuntu"/>
                <a:cs typeface="Ubuntu"/>
                <a:sym typeface="Ubuntu"/>
              </a:rPr>
              <a:t>El 29 de junio de 2017 se alcanzó el récord de</a:t>
            </a:r>
            <a:endParaRPr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rPr>
              <a:t> </a:t>
            </a:r>
            <a:r>
              <a:rPr b="1" lang="es"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rPr>
              <a:t>54°C</a:t>
            </a:r>
            <a:endParaRPr b="1" sz="2000">
              <a:solidFill>
                <a:srgbClr val="CC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Con una sensación térmica de </a:t>
            </a:r>
            <a:r>
              <a:rPr b="1" lang="es"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rPr>
              <a:t>61.2°C</a:t>
            </a:r>
            <a:endParaRPr b="1" sz="2000">
              <a:solidFill>
                <a:srgbClr val="CC000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64" name="Shape 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4100" y="1213925"/>
            <a:ext cx="3545125" cy="3545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Shape 169"/>
          <p:cNvPicPr preferRelativeResize="0"/>
          <p:nvPr/>
        </p:nvPicPr>
        <p:blipFill rotWithShape="1">
          <a:blip r:embed="rId3">
            <a:alphaModFix/>
          </a:blip>
          <a:srcRect b="5004" l="0" r="1710" t="12145"/>
          <a:stretch/>
        </p:blipFill>
        <p:spPr>
          <a:xfrm>
            <a:off x="597750" y="605225"/>
            <a:ext cx="8040751" cy="381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/>
        </p:nvSpPr>
        <p:spPr>
          <a:xfrm>
            <a:off x="-6825" y="-6825"/>
            <a:ext cx="9144000" cy="819600"/>
          </a:xfrm>
          <a:prstGeom prst="rect">
            <a:avLst/>
          </a:prstGeom>
          <a:solidFill>
            <a:srgbClr val="0667B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297FF"/>
              </a:solidFill>
            </a:endParaRPr>
          </a:p>
        </p:txBody>
      </p:sp>
      <p:sp>
        <p:nvSpPr>
          <p:cNvPr id="175" name="Shape 175"/>
          <p:cNvSpPr txBox="1"/>
          <p:nvPr>
            <p:ph idx="4294967295" type="title"/>
          </p:nvPr>
        </p:nvSpPr>
        <p:spPr>
          <a:xfrm>
            <a:off x="0" y="147075"/>
            <a:ext cx="9144000" cy="32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chemeClr val="lt1"/>
                </a:solidFill>
              </a:rPr>
              <a:t>Records de temperatura en la Tierra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176" name="Shape 176"/>
          <p:cNvSpPr txBox="1"/>
          <p:nvPr>
            <p:ph idx="4294967295" type="body"/>
          </p:nvPr>
        </p:nvSpPr>
        <p:spPr>
          <a:xfrm>
            <a:off x="4873550" y="1737200"/>
            <a:ext cx="4206000" cy="32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b="1" lang="es" sz="2400">
                <a:solidFill>
                  <a:srgbClr val="0667BB"/>
                </a:solidFill>
              </a:rPr>
              <a:t>Temperatura más baja</a:t>
            </a:r>
            <a:endParaRPr b="1" sz="2400">
              <a:solidFill>
                <a:srgbClr val="0667BB"/>
              </a:solidFill>
            </a:endParaRPr>
          </a:p>
        </p:txBody>
      </p:sp>
      <p:pic>
        <p:nvPicPr>
          <p:cNvPr id="177" name="Shape 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8750" y="1247874"/>
            <a:ext cx="3512350" cy="344445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Shape 178"/>
          <p:cNvSpPr txBox="1"/>
          <p:nvPr/>
        </p:nvSpPr>
        <p:spPr>
          <a:xfrm>
            <a:off x="5104700" y="2806375"/>
            <a:ext cx="38961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latin typeface="Ubuntu"/>
                <a:ea typeface="Ubuntu"/>
                <a:cs typeface="Ubuntu"/>
                <a:sym typeface="Ubuntu"/>
              </a:rPr>
              <a:t>Vostok, Antártida</a:t>
            </a:r>
            <a:endParaRPr b="1"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Ubuntu"/>
                <a:ea typeface="Ubuntu"/>
                <a:cs typeface="Ubuntu"/>
                <a:sym typeface="Ubuntu"/>
              </a:rPr>
              <a:t>El 21 de julio de1983 se alcanzó el récord de</a:t>
            </a:r>
            <a:endParaRPr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000">
                <a:latin typeface="Ubuntu"/>
                <a:ea typeface="Ubuntu"/>
                <a:cs typeface="Ubuntu"/>
                <a:sym typeface="Ubuntu"/>
              </a:rPr>
              <a:t> </a:t>
            </a:r>
            <a:r>
              <a:rPr b="1" lang="es" sz="2000">
                <a:solidFill>
                  <a:srgbClr val="0667BB"/>
                </a:solidFill>
                <a:latin typeface="Ubuntu"/>
                <a:ea typeface="Ubuntu"/>
                <a:cs typeface="Ubuntu"/>
                <a:sym typeface="Ubuntu"/>
              </a:rPr>
              <a:t>-89.2 °C</a:t>
            </a:r>
            <a:endParaRPr b="1" sz="2000">
              <a:solidFill>
                <a:srgbClr val="0667BB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type="ctrTitle"/>
          </p:nvPr>
        </p:nvSpPr>
        <p:spPr>
          <a:xfrm>
            <a:off x="0" y="230125"/>
            <a:ext cx="9144000" cy="1045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El calor que percibimos proviene del </a:t>
            </a:r>
            <a:endParaRPr/>
          </a:p>
        </p:txBody>
      </p:sp>
      <p:sp>
        <p:nvSpPr>
          <p:cNvPr id="184" name="Shape 184"/>
          <p:cNvSpPr txBox="1"/>
          <p:nvPr>
            <p:ph idx="1" type="subTitle"/>
          </p:nvPr>
        </p:nvSpPr>
        <p:spPr>
          <a:xfrm>
            <a:off x="216150" y="3645450"/>
            <a:ext cx="8520600" cy="39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y llega en forma de </a:t>
            </a:r>
            <a:r>
              <a:rPr b="1" lang="es">
                <a:solidFill>
                  <a:srgbClr val="0667BB"/>
                </a:solidFill>
              </a:rPr>
              <a:t>radiación</a:t>
            </a:r>
            <a:r>
              <a:rPr lang="es"/>
              <a:t>.</a:t>
            </a:r>
            <a:endParaRPr/>
          </a:p>
        </p:txBody>
      </p:sp>
      <p:pic>
        <p:nvPicPr>
          <p:cNvPr id="185" name="Shape 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3025" y="1566963"/>
            <a:ext cx="1786838" cy="1786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type="title"/>
          </p:nvPr>
        </p:nvSpPr>
        <p:spPr>
          <a:xfrm>
            <a:off x="235500" y="103525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/>
              <a:t>Radiación Solar</a:t>
            </a:r>
            <a:endParaRPr sz="3000"/>
          </a:p>
        </p:txBody>
      </p:sp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8200" y="1519575"/>
            <a:ext cx="3783243" cy="1863131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Shape 192"/>
          <p:cNvSpPr txBox="1"/>
          <p:nvPr>
            <p:ph idx="1" type="body"/>
          </p:nvPr>
        </p:nvSpPr>
        <p:spPr>
          <a:xfrm>
            <a:off x="409525" y="3769925"/>
            <a:ext cx="8520600" cy="39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s" sz="2000"/>
              <a:t>energía emitida por el sol</a:t>
            </a:r>
            <a:endParaRPr sz="2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/>
          <p:nvPr>
            <p:ph type="title"/>
          </p:nvPr>
        </p:nvSpPr>
        <p:spPr>
          <a:xfrm>
            <a:off x="235500" y="98125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/>
              <a:t>Radiación</a:t>
            </a:r>
            <a:endParaRPr sz="3000"/>
          </a:p>
        </p:txBody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346200" y="3879550"/>
            <a:ext cx="8451600" cy="6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s" sz="2000"/>
              <a:t>Onda </a:t>
            </a:r>
            <a:r>
              <a:rPr lang="es" sz="2000"/>
              <a:t>electromagnética</a:t>
            </a:r>
            <a:r>
              <a:rPr lang="es" sz="2000"/>
              <a:t> que transmite calor</a:t>
            </a:r>
            <a:endParaRPr sz="2000"/>
          </a:p>
        </p:txBody>
      </p:sp>
      <p:pic>
        <p:nvPicPr>
          <p:cNvPr id="199" name="Shape 1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7300" y="1484825"/>
            <a:ext cx="6629402" cy="19339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Shape 2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8629" y="0"/>
            <a:ext cx="7226767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/>
        </p:nvSpPr>
        <p:spPr>
          <a:xfrm>
            <a:off x="-125" y="4269175"/>
            <a:ext cx="9144000" cy="8742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Shape 211"/>
          <p:cNvSpPr txBox="1"/>
          <p:nvPr>
            <p:ph idx="4294967295" type="body"/>
          </p:nvPr>
        </p:nvSpPr>
        <p:spPr>
          <a:xfrm>
            <a:off x="291225" y="4472025"/>
            <a:ext cx="6020400" cy="60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b="1" lang="es" sz="2000">
                <a:solidFill>
                  <a:srgbClr val="055498"/>
                </a:solidFill>
              </a:rPr>
              <a:t>Zonas térmicas de la tierra</a:t>
            </a:r>
            <a:endParaRPr b="1" sz="2000">
              <a:solidFill>
                <a:srgbClr val="055498"/>
              </a:solidFill>
            </a:endParaRPr>
          </a:p>
        </p:txBody>
      </p:sp>
      <p:pic>
        <p:nvPicPr>
          <p:cNvPr id="212" name="Shape 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0979" y="153475"/>
            <a:ext cx="6662052" cy="40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Shape 213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/>
        </p:nvSpPr>
        <p:spPr>
          <a:xfrm>
            <a:off x="0" y="736650"/>
            <a:ext cx="9144000" cy="9717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Shape 219"/>
          <p:cNvSpPr txBox="1"/>
          <p:nvPr>
            <p:ph type="title"/>
          </p:nvPr>
        </p:nvSpPr>
        <p:spPr>
          <a:xfrm>
            <a:off x="3032375" y="902225"/>
            <a:ext cx="5799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¿Albedo?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220" name="Shape 2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300" y="484725"/>
            <a:ext cx="1407694" cy="1407694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Shape 221"/>
          <p:cNvSpPr txBox="1"/>
          <p:nvPr/>
        </p:nvSpPr>
        <p:spPr>
          <a:xfrm>
            <a:off x="662575" y="2394225"/>
            <a:ext cx="7636500" cy="16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latin typeface="Ubuntu"/>
                <a:ea typeface="Ubuntu"/>
                <a:cs typeface="Ubuntu"/>
                <a:sym typeface="Ubuntu"/>
              </a:rPr>
              <a:t>Capacidad de los cuerpos de:</a:t>
            </a:r>
            <a:endParaRPr sz="2400">
              <a:latin typeface="Ubuntu"/>
              <a:ea typeface="Ubuntu"/>
              <a:cs typeface="Ubuntu"/>
              <a:sym typeface="Ubuntu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Ubuntu"/>
              <a:ea typeface="Ubuntu"/>
              <a:cs typeface="Ubuntu"/>
              <a:sym typeface="Ubuntu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400">
                <a:solidFill>
                  <a:srgbClr val="0667BB"/>
                </a:solidFill>
                <a:latin typeface="Ubuntu"/>
                <a:ea typeface="Ubuntu"/>
                <a:cs typeface="Ubuntu"/>
                <a:sym typeface="Ubuntu"/>
              </a:rPr>
              <a:t>Reflejar</a:t>
            </a:r>
            <a:r>
              <a:rPr lang="es" sz="2400">
                <a:latin typeface="Ubuntu"/>
                <a:ea typeface="Ubuntu"/>
                <a:cs typeface="Ubuntu"/>
                <a:sym typeface="Ubuntu"/>
              </a:rPr>
              <a:t> o </a:t>
            </a:r>
            <a:r>
              <a:rPr b="1" lang="es" sz="2400">
                <a:solidFill>
                  <a:srgbClr val="0667BB"/>
                </a:solidFill>
                <a:latin typeface="Ubuntu"/>
                <a:ea typeface="Ubuntu"/>
                <a:cs typeface="Ubuntu"/>
                <a:sym typeface="Ubuntu"/>
              </a:rPr>
              <a:t>Absorber</a:t>
            </a:r>
            <a:r>
              <a:rPr b="1" lang="es" sz="2400">
                <a:latin typeface="Ubuntu"/>
                <a:ea typeface="Ubuntu"/>
                <a:cs typeface="Ubuntu"/>
                <a:sym typeface="Ubuntu"/>
              </a:rPr>
              <a:t> </a:t>
            </a:r>
            <a:r>
              <a:rPr lang="es" sz="2400">
                <a:latin typeface="Ubuntu"/>
                <a:ea typeface="Ubuntu"/>
                <a:cs typeface="Ubuntu"/>
                <a:sym typeface="Ubuntu"/>
              </a:rPr>
              <a:t>una parte de la radiación solar</a:t>
            </a:r>
            <a:endParaRPr sz="2400">
              <a:latin typeface="Ubuntu"/>
              <a:ea typeface="Ubuntu"/>
              <a:cs typeface="Ubuntu"/>
              <a:sym typeface="Ubuntu"/>
            </a:endParaRPr>
          </a:p>
          <a:p>
            <a:pPr indent="457200" lvl="0" marL="45720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latin typeface="Ubuntu"/>
                <a:ea typeface="Ubuntu"/>
                <a:cs typeface="Ubuntu"/>
                <a:sym typeface="Ubuntu"/>
              </a:rPr>
              <a:t>-Depende de su propia naturaleza</a:t>
            </a:r>
            <a:endParaRPr sz="2400"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5549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Shape 227"/>
          <p:cNvSpPr/>
          <p:nvPr/>
        </p:nvSpPr>
        <p:spPr>
          <a:xfrm>
            <a:off x="5495575" y="894825"/>
            <a:ext cx="1441200" cy="3271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Shape 228"/>
          <p:cNvSpPr/>
          <p:nvPr/>
        </p:nvSpPr>
        <p:spPr>
          <a:xfrm>
            <a:off x="7241575" y="894825"/>
            <a:ext cx="1441200" cy="3271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3901975" y="894825"/>
            <a:ext cx="1441200" cy="32718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Shape 230"/>
          <p:cNvSpPr/>
          <p:nvPr/>
        </p:nvSpPr>
        <p:spPr>
          <a:xfrm>
            <a:off x="2308375" y="894825"/>
            <a:ext cx="1441200" cy="32718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Shape 231"/>
          <p:cNvSpPr/>
          <p:nvPr/>
        </p:nvSpPr>
        <p:spPr>
          <a:xfrm>
            <a:off x="486175" y="894825"/>
            <a:ext cx="1441200" cy="3271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2" name="Shape 2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2651" y="1636763"/>
            <a:ext cx="848250" cy="1787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Shape 2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38047" y="1636763"/>
            <a:ext cx="848250" cy="1787926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Shape 234"/>
          <p:cNvSpPr txBox="1"/>
          <p:nvPr/>
        </p:nvSpPr>
        <p:spPr>
          <a:xfrm>
            <a:off x="2779675" y="2247300"/>
            <a:ext cx="4986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000">
                <a:solidFill>
                  <a:srgbClr val="F6B26B"/>
                </a:solidFill>
              </a:rPr>
              <a:t>+</a:t>
            </a:r>
            <a:endParaRPr b="1" sz="4000">
              <a:solidFill>
                <a:srgbClr val="F6B26B"/>
              </a:solidFill>
            </a:endParaRPr>
          </a:p>
        </p:txBody>
      </p:sp>
      <p:sp>
        <p:nvSpPr>
          <p:cNvPr id="235" name="Shape 235"/>
          <p:cNvSpPr txBox="1"/>
          <p:nvPr/>
        </p:nvSpPr>
        <p:spPr>
          <a:xfrm>
            <a:off x="4130430" y="2247300"/>
            <a:ext cx="9843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000">
                <a:solidFill>
                  <a:srgbClr val="F6B26B"/>
                </a:solidFill>
              </a:rPr>
              <a:t>+/-</a:t>
            </a:r>
            <a:endParaRPr b="1" sz="4000">
              <a:solidFill>
                <a:srgbClr val="F6B26B"/>
              </a:solidFill>
            </a:endParaRPr>
          </a:p>
        </p:txBody>
      </p:sp>
      <p:sp>
        <p:nvSpPr>
          <p:cNvPr id="236" name="Shape 236"/>
          <p:cNvSpPr txBox="1"/>
          <p:nvPr/>
        </p:nvSpPr>
        <p:spPr>
          <a:xfrm>
            <a:off x="5813950" y="2323500"/>
            <a:ext cx="7311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5000">
                <a:solidFill>
                  <a:srgbClr val="F6B26B"/>
                </a:solidFill>
              </a:rPr>
              <a:t>-</a:t>
            </a:r>
            <a:endParaRPr b="1" sz="5000">
              <a:solidFill>
                <a:srgbClr val="F6B26B"/>
              </a:solidFill>
            </a:endParaRPr>
          </a:p>
        </p:txBody>
      </p:sp>
      <p:pic>
        <p:nvPicPr>
          <p:cNvPr id="237" name="Shape 2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33191" y="179541"/>
            <a:ext cx="580500" cy="264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362825" y="25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500"/>
              <a:t>Lluvia de ideas</a:t>
            </a:r>
            <a:endParaRPr sz="3500"/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3427" y="1150775"/>
            <a:ext cx="3417125" cy="341715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 txBox="1"/>
          <p:nvPr/>
        </p:nvSpPr>
        <p:spPr>
          <a:xfrm>
            <a:off x="0" y="3401625"/>
            <a:ext cx="3972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¿Qué es la temperatura?</a:t>
            </a:r>
            <a:endParaRPr b="1" sz="2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69" name="Shape 69"/>
          <p:cNvSpPr txBox="1"/>
          <p:nvPr/>
        </p:nvSpPr>
        <p:spPr>
          <a:xfrm>
            <a:off x="4661325" y="3788875"/>
            <a:ext cx="4519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¿Cómo se mide?</a:t>
            </a:r>
            <a:endParaRPr b="1" sz="2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¿Cómo se mide la temperatura?</a:t>
            </a:r>
            <a:endParaRPr/>
          </a:p>
        </p:txBody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x="311700" y="977425"/>
            <a:ext cx="8520600" cy="10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500"/>
              <a:t>Termómetro</a:t>
            </a:r>
            <a:endParaRPr b="1" sz="2500"/>
          </a:p>
          <a:p>
            <a:pPr indent="0" lvl="0" mar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s"/>
              <a:t>Instrumento que mide la temperatura</a:t>
            </a:r>
            <a:endParaRPr/>
          </a:p>
        </p:txBody>
      </p:sp>
      <p:pic>
        <p:nvPicPr>
          <p:cNvPr id="244" name="Shape 2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7800" y="2145875"/>
            <a:ext cx="4108383" cy="27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Shape 2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9100" y="590600"/>
            <a:ext cx="3186775" cy="3186775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Shape 250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1- </a:t>
            </a:r>
            <a:r>
              <a:rPr lang="es"/>
              <a:t>Termoscopio</a:t>
            </a:r>
            <a:r>
              <a:rPr lang="es"/>
              <a:t> de Galileo</a:t>
            </a:r>
            <a:endParaRPr/>
          </a:p>
        </p:txBody>
      </p:sp>
      <p:pic>
        <p:nvPicPr>
          <p:cNvPr id="251" name="Shape 2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1500" y="590599"/>
            <a:ext cx="4273552" cy="3186777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Shape 252"/>
          <p:cNvSpPr txBox="1"/>
          <p:nvPr/>
        </p:nvSpPr>
        <p:spPr>
          <a:xfrm>
            <a:off x="791350" y="184425"/>
            <a:ext cx="42735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055498"/>
                </a:solidFill>
              </a:rPr>
              <a:t>Galileo Galilei 1592</a:t>
            </a:r>
            <a:endParaRPr b="1">
              <a:solidFill>
                <a:srgbClr val="055498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2</a:t>
            </a:r>
            <a:r>
              <a:rPr lang="es"/>
              <a:t>- </a:t>
            </a:r>
            <a:r>
              <a:rPr lang="es"/>
              <a:t>Termoscopio Florentino</a:t>
            </a:r>
            <a:endParaRPr/>
          </a:p>
        </p:txBody>
      </p:sp>
      <p:pic>
        <p:nvPicPr>
          <p:cNvPr id="258" name="Shape 2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6500" y="145525"/>
            <a:ext cx="2030988" cy="3432676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Shape 259"/>
          <p:cNvSpPr txBox="1"/>
          <p:nvPr/>
        </p:nvSpPr>
        <p:spPr>
          <a:xfrm>
            <a:off x="3286988" y="3578200"/>
            <a:ext cx="24414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055498"/>
                </a:solidFill>
              </a:rPr>
              <a:t>Florentino </a:t>
            </a:r>
            <a:r>
              <a:rPr b="1" lang="es">
                <a:solidFill>
                  <a:srgbClr val="055498"/>
                </a:solidFill>
              </a:rPr>
              <a:t>1612</a:t>
            </a:r>
            <a:endParaRPr b="1">
              <a:solidFill>
                <a:srgbClr val="055498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3</a:t>
            </a:r>
            <a:r>
              <a:rPr lang="es"/>
              <a:t>- Termómetro Fahrenheit </a:t>
            </a:r>
            <a:endParaRPr/>
          </a:p>
        </p:txBody>
      </p:sp>
      <p:pic>
        <p:nvPicPr>
          <p:cNvPr id="265" name="Shape 2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0962" y="303725"/>
            <a:ext cx="4222075" cy="3268725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Shape 266"/>
          <p:cNvSpPr txBox="1"/>
          <p:nvPr/>
        </p:nvSpPr>
        <p:spPr>
          <a:xfrm>
            <a:off x="3351300" y="3647575"/>
            <a:ext cx="24414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055498"/>
                </a:solidFill>
              </a:rPr>
              <a:t>1714</a:t>
            </a:r>
            <a:endParaRPr b="1">
              <a:solidFill>
                <a:srgbClr val="055498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4</a:t>
            </a:r>
            <a:r>
              <a:rPr lang="es"/>
              <a:t>- Termómetro de mercurio</a:t>
            </a:r>
            <a:endParaRPr/>
          </a:p>
        </p:txBody>
      </p:sp>
      <p:pic>
        <p:nvPicPr>
          <p:cNvPr id="272" name="Shape 2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5239" y="416700"/>
            <a:ext cx="5048164" cy="3385449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Shape 273"/>
          <p:cNvSpPr txBox="1"/>
          <p:nvPr/>
        </p:nvSpPr>
        <p:spPr>
          <a:xfrm>
            <a:off x="3378625" y="3266050"/>
            <a:ext cx="24414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rgbClr val="055498"/>
                </a:solidFill>
              </a:rPr>
              <a:t>Escala Celsius</a:t>
            </a:r>
            <a:endParaRPr b="1">
              <a:solidFill>
                <a:srgbClr val="055498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Conversión de temperaturas</a:t>
            </a:r>
            <a:endParaRPr/>
          </a:p>
        </p:txBody>
      </p:sp>
      <p:graphicFrame>
        <p:nvGraphicFramePr>
          <p:cNvPr id="279" name="Shape 279"/>
          <p:cNvGraphicFramePr/>
          <p:nvPr/>
        </p:nvGraphicFramePr>
        <p:xfrm>
          <a:off x="1480800" y="663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{FF77FA04-146B-4EF1-8014-AA812A0153BD}</a:tableStyleId>
              </a:tblPr>
              <a:tblGrid>
                <a:gridCol w="1691550"/>
                <a:gridCol w="1496950"/>
                <a:gridCol w="1496950"/>
                <a:gridCol w="1496950"/>
              </a:tblGrid>
              <a:tr h="438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latin typeface="Patua One"/>
                        <a:ea typeface="Patua One"/>
                        <a:cs typeface="Patua One"/>
                        <a:sym typeface="Patua One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Ubuntu"/>
                          <a:ea typeface="Ubuntu"/>
                          <a:cs typeface="Ubuntu"/>
                          <a:sym typeface="Ubuntu"/>
                        </a:rPr>
                        <a:t>Celsius</a:t>
                      </a:r>
                      <a:endParaRPr b="1" sz="16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Ubuntu"/>
                          <a:ea typeface="Ubuntu"/>
                          <a:cs typeface="Ubuntu"/>
                          <a:sym typeface="Ubuntu"/>
                        </a:rPr>
                        <a:t>Fahrenheit</a:t>
                      </a:r>
                      <a:endParaRPr b="1" sz="16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600">
                          <a:latin typeface="Ubuntu"/>
                          <a:ea typeface="Ubuntu"/>
                          <a:cs typeface="Ubuntu"/>
                          <a:sym typeface="Ubuntu"/>
                        </a:rPr>
                        <a:t>Kelvin</a:t>
                      </a:r>
                      <a:endParaRPr b="1" sz="16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4C2F4"/>
                    </a:solidFill>
                  </a:tcPr>
                </a:tc>
              </a:tr>
              <a:tr h="438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Vostok, Antártida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-89.2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8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Miami, EUA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75.2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8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CDMX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21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815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Satélite Lunar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-249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24.15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457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Nueva Delhi, India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500">
                          <a:latin typeface="Ubuntu"/>
                          <a:ea typeface="Ubuntu"/>
                          <a:cs typeface="Ubuntu"/>
                          <a:sym typeface="Ubuntu"/>
                        </a:rPr>
                        <a:t>122</a:t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Ubuntu"/>
                        <a:ea typeface="Ubuntu"/>
                        <a:cs typeface="Ubuntu"/>
                        <a:sym typeface="Ubuntu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Shape 2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6049" y="361125"/>
            <a:ext cx="5551900" cy="409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/>
          <p:nvPr>
            <p:ph type="title"/>
          </p:nvPr>
        </p:nvSpPr>
        <p:spPr>
          <a:xfrm>
            <a:off x="109250" y="831150"/>
            <a:ext cx="5110800" cy="332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Temperatura y 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cambio </a:t>
            </a:r>
            <a:r>
              <a:rPr lang="es"/>
              <a:t>climático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Shape 2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6850" y="307375"/>
            <a:ext cx="7490300" cy="4528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/>
          <p:nvPr>
            <p:ph type="title"/>
          </p:nvPr>
        </p:nvSpPr>
        <p:spPr>
          <a:xfrm>
            <a:off x="109250" y="831150"/>
            <a:ext cx="5110800" cy="332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Alternativas 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inteligentes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/>
        </p:nvSpPr>
        <p:spPr>
          <a:xfrm>
            <a:off x="0" y="719350"/>
            <a:ext cx="9144000" cy="2677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Shape 75"/>
          <p:cNvSpPr txBox="1"/>
          <p:nvPr>
            <p:ph type="title"/>
          </p:nvPr>
        </p:nvSpPr>
        <p:spPr>
          <a:xfrm>
            <a:off x="202400" y="1507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solidFill>
                  <a:srgbClr val="FFFFFF"/>
                </a:solidFill>
              </a:rPr>
              <a:t>¿Es igual en todos los lugares y a todas horas?</a:t>
            </a:r>
            <a:endParaRPr sz="3600">
              <a:solidFill>
                <a:srgbClr val="FFFFFF"/>
              </a:solidFill>
            </a:endParaRP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6925" y="2402275"/>
            <a:ext cx="1743412" cy="1743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Shape 3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8279" y="1312069"/>
            <a:ext cx="4333496" cy="2436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Shape 3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050" y="1312075"/>
            <a:ext cx="4278924" cy="243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/>
          <p:nvPr>
            <p:ph idx="4294967295" type="ctrTitle"/>
          </p:nvPr>
        </p:nvSpPr>
        <p:spPr>
          <a:xfrm>
            <a:off x="0" y="91650"/>
            <a:ext cx="9144000" cy="45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Los Ángeles pinta sus calles de blanco </a:t>
            </a:r>
            <a:endParaRPr/>
          </a:p>
        </p:txBody>
      </p:sp>
      <p:pic>
        <p:nvPicPr>
          <p:cNvPr id="311" name="Shape 311" title="Los Angeles pinta sus calles de blanco para bajar la temperatur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6000" y="857250"/>
            <a:ext cx="4572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/>
          <p:nvPr/>
        </p:nvSpPr>
        <p:spPr>
          <a:xfrm>
            <a:off x="0" y="3241775"/>
            <a:ext cx="45765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5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Temperatura</a:t>
            </a:r>
            <a:endParaRPr sz="5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17" name="Shape 317"/>
          <p:cNvSpPr txBox="1"/>
          <p:nvPr/>
        </p:nvSpPr>
        <p:spPr>
          <a:xfrm>
            <a:off x="4760950" y="149125"/>
            <a:ext cx="2629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2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18" name="Shape 318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966700" y="4542986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Shape 3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0413" y="1462232"/>
            <a:ext cx="2375663" cy="16629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2175" y="559013"/>
            <a:ext cx="5939651" cy="4025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2213" y="559013"/>
            <a:ext cx="5939566" cy="4025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¿Qué es el calor?</a:t>
            </a:r>
            <a:endParaRPr/>
          </a:p>
        </p:txBody>
      </p:sp>
      <p:grpSp>
        <p:nvGrpSpPr>
          <p:cNvPr id="92" name="Shape 92"/>
          <p:cNvGrpSpPr/>
          <p:nvPr/>
        </p:nvGrpSpPr>
        <p:grpSpPr>
          <a:xfrm>
            <a:off x="890100" y="1183443"/>
            <a:ext cx="7104950" cy="2757857"/>
            <a:chOff x="432900" y="1259643"/>
            <a:chExt cx="7104950" cy="2757857"/>
          </a:xfrm>
        </p:grpSpPr>
        <p:grpSp>
          <p:nvGrpSpPr>
            <p:cNvPr id="93" name="Shape 93"/>
            <p:cNvGrpSpPr/>
            <p:nvPr/>
          </p:nvGrpSpPr>
          <p:grpSpPr>
            <a:xfrm>
              <a:off x="4589375" y="1492575"/>
              <a:ext cx="2948475" cy="2210150"/>
              <a:chOff x="4589375" y="1492575"/>
              <a:chExt cx="2948475" cy="2210150"/>
            </a:xfrm>
          </p:grpSpPr>
          <p:sp>
            <p:nvSpPr>
              <p:cNvPr id="94" name="Shape 94"/>
              <p:cNvSpPr/>
              <p:nvPr/>
            </p:nvSpPr>
            <p:spPr>
              <a:xfrm>
                <a:off x="5698925" y="1566338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" name="Shape 95"/>
              <p:cNvSpPr/>
              <p:nvPr/>
            </p:nvSpPr>
            <p:spPr>
              <a:xfrm>
                <a:off x="6298950" y="1787525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" name="Shape 96"/>
              <p:cNvSpPr/>
              <p:nvPr/>
            </p:nvSpPr>
            <p:spPr>
              <a:xfrm>
                <a:off x="5632750" y="2285400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" name="Shape 97"/>
              <p:cNvSpPr/>
              <p:nvPr/>
            </p:nvSpPr>
            <p:spPr>
              <a:xfrm>
                <a:off x="6368325" y="2510475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" name="Shape 98"/>
              <p:cNvSpPr/>
              <p:nvPr/>
            </p:nvSpPr>
            <p:spPr>
              <a:xfrm>
                <a:off x="4966550" y="2139050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" name="Shape 99"/>
              <p:cNvSpPr/>
              <p:nvPr/>
            </p:nvSpPr>
            <p:spPr>
              <a:xfrm>
                <a:off x="5948625" y="3004450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" name="Shape 100"/>
              <p:cNvSpPr/>
              <p:nvPr/>
            </p:nvSpPr>
            <p:spPr>
              <a:xfrm>
                <a:off x="5241675" y="2913050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" name="Shape 101"/>
              <p:cNvSpPr/>
              <p:nvPr/>
            </p:nvSpPr>
            <p:spPr>
              <a:xfrm>
                <a:off x="6965150" y="1937775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" name="Shape 102"/>
              <p:cNvSpPr/>
              <p:nvPr/>
            </p:nvSpPr>
            <p:spPr>
              <a:xfrm>
                <a:off x="4589375" y="2785525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" name="Shape 103"/>
              <p:cNvSpPr/>
              <p:nvPr/>
            </p:nvSpPr>
            <p:spPr>
              <a:xfrm>
                <a:off x="6753550" y="3130025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" name="Shape 104"/>
              <p:cNvSpPr/>
              <p:nvPr/>
            </p:nvSpPr>
            <p:spPr>
              <a:xfrm>
                <a:off x="4879450" y="1492575"/>
                <a:ext cx="572700" cy="5727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5" name="Shape 105"/>
            <p:cNvGrpSpPr/>
            <p:nvPr/>
          </p:nvGrpSpPr>
          <p:grpSpPr>
            <a:xfrm>
              <a:off x="432900" y="1259643"/>
              <a:ext cx="2944975" cy="2555041"/>
              <a:chOff x="432900" y="1259643"/>
              <a:chExt cx="2944975" cy="2555041"/>
            </a:xfrm>
          </p:grpSpPr>
          <p:grpSp>
            <p:nvGrpSpPr>
              <p:cNvPr id="106" name="Shape 106"/>
              <p:cNvGrpSpPr/>
              <p:nvPr/>
            </p:nvGrpSpPr>
            <p:grpSpPr>
              <a:xfrm>
                <a:off x="611775" y="1465450"/>
                <a:ext cx="2568100" cy="2059000"/>
                <a:chOff x="611775" y="1465450"/>
                <a:chExt cx="2568100" cy="2059000"/>
              </a:xfrm>
            </p:grpSpPr>
            <p:sp>
              <p:nvSpPr>
                <p:cNvPr id="107" name="Shape 107"/>
                <p:cNvSpPr/>
                <p:nvPr/>
              </p:nvSpPr>
              <p:spPr>
                <a:xfrm>
                  <a:off x="1461775" y="1640300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8" name="Shape 108"/>
                <p:cNvSpPr/>
                <p:nvPr/>
              </p:nvSpPr>
              <p:spPr>
                <a:xfrm>
                  <a:off x="2034475" y="1806350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9" name="Shape 109"/>
                <p:cNvSpPr/>
                <p:nvPr/>
              </p:nvSpPr>
              <p:spPr>
                <a:xfrm>
                  <a:off x="1609475" y="2213000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0" name="Shape 110"/>
                <p:cNvSpPr/>
                <p:nvPr/>
              </p:nvSpPr>
              <p:spPr>
                <a:xfrm>
                  <a:off x="2182175" y="2379050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1" name="Shape 111"/>
                <p:cNvSpPr/>
                <p:nvPr/>
              </p:nvSpPr>
              <p:spPr>
                <a:xfrm>
                  <a:off x="1036775" y="2038150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2" name="Shape 112"/>
                <p:cNvSpPr/>
                <p:nvPr/>
              </p:nvSpPr>
              <p:spPr>
                <a:xfrm>
                  <a:off x="1752450" y="2785700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3" name="Shape 113"/>
                <p:cNvSpPr/>
                <p:nvPr/>
              </p:nvSpPr>
              <p:spPr>
                <a:xfrm>
                  <a:off x="1179750" y="2610850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4" name="Shape 114"/>
                <p:cNvSpPr/>
                <p:nvPr/>
              </p:nvSpPr>
              <p:spPr>
                <a:xfrm>
                  <a:off x="2607175" y="1976225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5" name="Shape 115"/>
                <p:cNvSpPr/>
                <p:nvPr/>
              </p:nvSpPr>
              <p:spPr>
                <a:xfrm>
                  <a:off x="611775" y="2463325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6" name="Shape 116"/>
                <p:cNvSpPr/>
                <p:nvPr/>
              </p:nvSpPr>
              <p:spPr>
                <a:xfrm>
                  <a:off x="2325150" y="2951750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17" name="Shape 117"/>
                <p:cNvSpPr/>
                <p:nvPr/>
              </p:nvSpPr>
              <p:spPr>
                <a:xfrm>
                  <a:off x="889075" y="1465450"/>
                  <a:ext cx="572700" cy="572700"/>
                </a:xfrm>
                <a:prstGeom prst="ellipse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18" name="Shape 118"/>
              <p:cNvSpPr/>
              <p:nvPr/>
            </p:nvSpPr>
            <p:spPr>
              <a:xfrm>
                <a:off x="3026025" y="1967200"/>
                <a:ext cx="225300" cy="450900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" name="Shape 119"/>
              <p:cNvSpPr/>
              <p:nvPr/>
            </p:nvSpPr>
            <p:spPr>
              <a:xfrm>
                <a:off x="3082800" y="1894175"/>
                <a:ext cx="225300" cy="450900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" name="Shape 120"/>
              <p:cNvSpPr/>
              <p:nvPr/>
            </p:nvSpPr>
            <p:spPr>
              <a:xfrm>
                <a:off x="3152575" y="1821175"/>
                <a:ext cx="225300" cy="450900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" name="Shape 121"/>
              <p:cNvSpPr/>
              <p:nvPr/>
            </p:nvSpPr>
            <p:spPr>
              <a:xfrm rot="-5993321">
                <a:off x="995317" y="1283419"/>
                <a:ext cx="225348" cy="451043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" name="Shape 122"/>
              <p:cNvSpPr/>
              <p:nvPr/>
            </p:nvSpPr>
            <p:spPr>
              <a:xfrm rot="-5993321">
                <a:off x="913588" y="1240100"/>
                <a:ext cx="225348" cy="451043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" name="Shape 123"/>
              <p:cNvSpPr/>
              <p:nvPr/>
            </p:nvSpPr>
            <p:spPr>
              <a:xfrm rot="-5993321">
                <a:off x="829641" y="1183971"/>
                <a:ext cx="225348" cy="451043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" name="Shape 124"/>
              <p:cNvSpPr/>
              <p:nvPr/>
            </p:nvSpPr>
            <p:spPr>
              <a:xfrm rot="6054343">
                <a:off x="2453160" y="3284228"/>
                <a:ext cx="225167" cy="450922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" name="Shape 125"/>
              <p:cNvSpPr/>
              <p:nvPr/>
            </p:nvSpPr>
            <p:spPr>
              <a:xfrm rot="6054343">
                <a:off x="2514152" y="3353770"/>
                <a:ext cx="225167" cy="450922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" name="Shape 126"/>
              <p:cNvSpPr/>
              <p:nvPr/>
            </p:nvSpPr>
            <p:spPr>
              <a:xfrm rot="6054343">
                <a:off x="2572665" y="3436073"/>
                <a:ext cx="225167" cy="450922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" name="Shape 127"/>
              <p:cNvSpPr/>
              <p:nvPr/>
            </p:nvSpPr>
            <p:spPr>
              <a:xfrm rot="10800000">
                <a:off x="559450" y="2586825"/>
                <a:ext cx="225300" cy="450900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8" name="Shape 128"/>
              <p:cNvSpPr/>
              <p:nvPr/>
            </p:nvSpPr>
            <p:spPr>
              <a:xfrm rot="10800000">
                <a:off x="502675" y="2659850"/>
                <a:ext cx="225300" cy="450900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9" name="Shape 129"/>
              <p:cNvSpPr/>
              <p:nvPr/>
            </p:nvSpPr>
            <p:spPr>
              <a:xfrm rot="10800000">
                <a:off x="432900" y="2732850"/>
                <a:ext cx="225300" cy="450900"/>
              </a:xfrm>
              <a:prstGeom prst="arc">
                <a:avLst>
                  <a:gd fmla="val 16200000" name="adj1"/>
                  <a:gd fmla="val 0" name="adj2"/>
                </a:avLst>
              </a:prstGeom>
              <a:noFill/>
              <a:ln cap="flat" cmpd="sng" w="38100">
                <a:solidFill>
                  <a:srgbClr val="CC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0" name="Shape 130"/>
            <p:cNvSpPr txBox="1"/>
            <p:nvPr/>
          </p:nvSpPr>
          <p:spPr>
            <a:xfrm>
              <a:off x="859625" y="3313875"/>
              <a:ext cx="1222800" cy="47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2000">
                  <a:solidFill>
                    <a:srgbClr val="CC0000"/>
                  </a:solidFill>
                  <a:latin typeface="Ubuntu"/>
                  <a:ea typeface="Ubuntu"/>
                  <a:cs typeface="Ubuntu"/>
                  <a:sym typeface="Ubuntu"/>
                </a:rPr>
                <a:t>Rápido</a:t>
              </a:r>
              <a:endParaRPr b="1" sz="2000">
                <a:solidFill>
                  <a:srgbClr val="CC0000"/>
                </a:solidFill>
                <a:latin typeface="Ubuntu"/>
                <a:ea typeface="Ubuntu"/>
                <a:cs typeface="Ubuntu"/>
                <a:sym typeface="Ubuntu"/>
              </a:endParaRPr>
            </a:p>
          </p:txBody>
        </p:sp>
        <p:sp>
          <p:nvSpPr>
            <p:cNvPr id="131" name="Shape 131"/>
            <p:cNvSpPr txBox="1"/>
            <p:nvPr/>
          </p:nvSpPr>
          <p:spPr>
            <a:xfrm>
              <a:off x="5182375" y="3539300"/>
              <a:ext cx="1222800" cy="47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2000">
                  <a:solidFill>
                    <a:srgbClr val="0B5394"/>
                  </a:solidFill>
                  <a:latin typeface="Ubuntu"/>
                  <a:ea typeface="Ubuntu"/>
                  <a:cs typeface="Ubuntu"/>
                  <a:sym typeface="Ubuntu"/>
                </a:rPr>
                <a:t>Lento</a:t>
              </a:r>
              <a:endParaRPr b="1" sz="2000">
                <a:solidFill>
                  <a:srgbClr val="0B5394"/>
                </a:solidFill>
                <a:latin typeface="Ubuntu"/>
                <a:ea typeface="Ubuntu"/>
                <a:cs typeface="Ubuntu"/>
                <a:sym typeface="Ubuntu"/>
              </a:endParaRPr>
            </a:p>
          </p:txBody>
        </p:sp>
      </p:grpSp>
      <p:sp>
        <p:nvSpPr>
          <p:cNvPr id="132" name="Shape 132"/>
          <p:cNvSpPr txBox="1"/>
          <p:nvPr/>
        </p:nvSpPr>
        <p:spPr>
          <a:xfrm>
            <a:off x="2939400" y="4375200"/>
            <a:ext cx="3265200" cy="5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latin typeface="Ubuntu"/>
                <a:ea typeface="Ubuntu"/>
                <a:cs typeface="Ubuntu"/>
                <a:sym typeface="Ubuntu"/>
              </a:rPr>
              <a:t>Movimiento de Moléculas </a:t>
            </a:r>
            <a:endParaRPr sz="2000"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>
            <a:off x="0" y="0"/>
            <a:ext cx="9144000" cy="96300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rgbClr val="FFFFFF"/>
                </a:solidFill>
              </a:rPr>
              <a:t>A mayor CALOR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139" name="Shape 139"/>
          <p:cNvSpPr txBox="1"/>
          <p:nvPr>
            <p:ph idx="4294967295" type="body"/>
          </p:nvPr>
        </p:nvSpPr>
        <p:spPr>
          <a:xfrm>
            <a:off x="311700" y="2333525"/>
            <a:ext cx="8520600" cy="24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Mayor Volumen</a:t>
            </a:r>
            <a:endParaRPr sz="2400"/>
          </a:p>
          <a:p>
            <a:pPr indent="0" lvl="0" mar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s" sz="2400"/>
              <a:t>Mayor Dilatación</a:t>
            </a:r>
            <a:endParaRPr sz="2400"/>
          </a:p>
        </p:txBody>
      </p:sp>
      <p:cxnSp>
        <p:nvCxnSpPr>
          <p:cNvPr id="140" name="Shape 140"/>
          <p:cNvCxnSpPr/>
          <p:nvPr/>
        </p:nvCxnSpPr>
        <p:spPr>
          <a:xfrm>
            <a:off x="4569600" y="1253225"/>
            <a:ext cx="2400" cy="1004100"/>
          </a:xfrm>
          <a:prstGeom prst="straightConnector1">
            <a:avLst/>
          </a:prstGeom>
          <a:noFill/>
          <a:ln cap="flat" cmpd="sng" w="38100">
            <a:solidFill>
              <a:srgbClr val="CC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1" name="Shape 141"/>
          <p:cNvCxnSpPr/>
          <p:nvPr/>
        </p:nvCxnSpPr>
        <p:spPr>
          <a:xfrm>
            <a:off x="4569725" y="3005050"/>
            <a:ext cx="2400" cy="1004100"/>
          </a:xfrm>
          <a:prstGeom prst="straightConnector1">
            <a:avLst/>
          </a:prstGeom>
          <a:noFill/>
          <a:ln cap="flat" cmpd="sng" w="38100">
            <a:solidFill>
              <a:srgbClr val="CC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/>
        </p:nvSpPr>
        <p:spPr>
          <a:xfrm>
            <a:off x="0" y="-6825"/>
            <a:ext cx="9144000" cy="5150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7" name="Shape 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33191" y="179541"/>
            <a:ext cx="580500" cy="264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 title="agua hirviendo_.mp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6000" y="857250"/>
            <a:ext cx="4572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Temperatura</a:t>
            </a:r>
            <a:endParaRPr sz="2400"/>
          </a:p>
        </p:txBody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2002350" y="3832625"/>
            <a:ext cx="5139300" cy="102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es" sz="2000"/>
              <a:t>Nivel de calor que tiene el aire en un sitio determinado y en un momento específico.</a:t>
            </a:r>
            <a:endParaRPr sz="2000"/>
          </a:p>
        </p:txBody>
      </p:sp>
      <p:pic>
        <p:nvPicPr>
          <p:cNvPr id="155" name="Shape 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8575" y="1612750"/>
            <a:ext cx="1786838" cy="1786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